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8"/>
  </p:handoutMasterIdLst>
  <p:sldIdLst>
    <p:sldId id="256" r:id="rId3"/>
    <p:sldId id="273" r:id="rId4"/>
    <p:sldId id="290" r:id="rId6"/>
    <p:sldId id="294" r:id="rId7"/>
  </p:sldIdLst>
  <p:sldSz cx="12192000" cy="6858000"/>
  <p:notesSz cx="7103745" cy="10234295"/>
  <p:embeddedFontLst>
    <p:embeddedFont>
      <p:font typeface="思源黑体 CN Medium" panose="020B0600000000000000" charset="-122"/>
      <p:regular r:id="rId13"/>
    </p:embeddedFont>
    <p:embeddedFont>
      <p:font typeface="思源黑体 CN Bold" panose="020B0800000000000000" charset="-122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1E9"/>
    <a:srgbClr val="6C92B0"/>
    <a:srgbClr val="242626"/>
    <a:srgbClr val="E8EDF2"/>
    <a:srgbClr val="4E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391265" y="0"/>
            <a:ext cx="0" cy="6864985"/>
            <a:chOff x="17939" y="0"/>
            <a:chExt cx="0" cy="1081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344805" y="1607185"/>
            <a:ext cx="1072261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zh-CN" altLang="en-US" sz="4400" b="1">
                <a:solidFill>
                  <a:schemeClr val="accent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基于多模态特征工程的房价预测模型优化</a:t>
            </a:r>
            <a:endParaRPr lang="zh-CN" altLang="en-US" sz="4400" b="1">
              <a:solidFill>
                <a:schemeClr val="accent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8020" y="2881628"/>
            <a:ext cx="6223000" cy="2661826"/>
            <a:chOff x="1024" y="4232"/>
            <a:chExt cx="9800" cy="4192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6" y="6625"/>
              <a:ext cx="605" cy="605"/>
              <a:chOff x="1216" y="6197"/>
              <a:chExt cx="762" cy="7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16" y="6197"/>
                <a:ext cx="762" cy="7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494" y="6498"/>
                <a:ext cx="245" cy="15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064" y="6536"/>
              <a:ext cx="3169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展示人：</a:t>
              </a: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王成林</a:t>
              </a:r>
              <a:endParaRPr lang="zh-CN" altLang="en-US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学号：</a:t>
              </a:r>
              <a:r>
                <a:rPr lang="en-US" altLang="zh-CN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2022202620</a:t>
              </a: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4" y="4232"/>
              <a:ext cx="9800" cy="1986"/>
              <a:chOff x="1024" y="4232"/>
              <a:chExt cx="9800" cy="198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024" y="4232"/>
                <a:ext cx="9800" cy="116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LightGBM+Optuna</a:t>
                </a:r>
                <a:r>
                  <a:rPr lang="zh-CN" altLang="en-US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自动化建模实战</a:t>
                </a:r>
                <a:endParaRPr lang="zh-CN" altLang="en-US" sz="28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206" y="5711"/>
                <a:ext cx="8142" cy="50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 fontAlgn="ctr">
                  <a:lnSpc>
                    <a:spcPct val="150000"/>
                  </a:lnSpc>
                </a:pPr>
                <a:r>
                  <a:rPr lang="en-US" altLang="zh-CN" sz="1000" b="1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Final Exam for the Artificial Intelligence &amp; Python Programming</a:t>
                </a:r>
                <a:endParaRPr lang="en-US" altLang="zh-CN" sz="1000" b="1">
                  <a:solidFill>
                    <a:schemeClr val="tx1">
                      <a:alpha val="5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06" y="5402"/>
                <a:ext cx="7960" cy="195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noFill/>
                  <a:cs typeface="思源黑体 CN Medium" panose="020B0600000000000000" charset="-122"/>
                  <a:sym typeface="+mn-ea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9535" y="7689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47" name="矩形 4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Ⅰ</a:t>
              </a:r>
              <a:r>
                <a:rPr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特征工程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2"/>
            </p:custDataLst>
          </p:nvPr>
        </p:nvGrpSpPr>
        <p:grpSpPr>
          <a:xfrm>
            <a:off x="8007985" y="1544320"/>
            <a:ext cx="3375057" cy="4279548"/>
            <a:chOff x="9753" y="4171"/>
            <a:chExt cx="3639" cy="7607"/>
          </a:xfrm>
        </p:grpSpPr>
        <p:sp>
          <p:nvSpPr>
            <p:cNvPr id="94" name="文本框 93"/>
            <p:cNvSpPr txBox="1"/>
            <p:nvPr>
              <p:custDataLst>
                <p:tags r:id="rId3"/>
              </p:custDataLst>
            </p:nvPr>
          </p:nvSpPr>
          <p:spPr>
            <a:xfrm>
              <a:off x="9753" y="5568"/>
              <a:ext cx="2614" cy="70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/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思源黑体 CN Medium" panose="020B0600000000000000" charset="-122"/>
                </a:rPr>
                <a:t>核心特征工程：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4"/>
              </p:custDataLst>
            </p:nvPr>
          </p:nvSpPr>
          <p:spPr bwMode="auto">
            <a:xfrm>
              <a:off x="9915" y="6590"/>
              <a:ext cx="3477" cy="5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空间特征：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KMeans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地理聚类、距市中心距离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计算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交互特征：面积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室数、房龄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面积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高基数特征处理：区域目标编码（基于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log_price_per_area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日期特征：交易时间周期性（正弦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/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余弦变换）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pic>
          <p:nvPicPr>
            <p:cNvPr id="101" name="图片 100" descr="32313537353836363b32313537353835373bcec4bcfebcd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5" y="4171"/>
              <a:ext cx="580" cy="1072"/>
            </a:xfrm>
            <a:prstGeom prst="rect">
              <a:avLst/>
            </a:prstGeom>
          </p:spPr>
        </p:pic>
      </p:grpSp>
      <p:pic>
        <p:nvPicPr>
          <p:cNvPr id="11" name="图片 10"/>
          <p:cNvPicPr/>
          <p:nvPr/>
        </p:nvPicPr>
        <p:blipFill>
          <a:blip r:embed="rId8"/>
          <a:stretch>
            <a:fillRect/>
          </a:stretch>
        </p:blipFill>
        <p:spPr>
          <a:xfrm>
            <a:off x="109220" y="1036320"/>
            <a:ext cx="7536815" cy="53079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410" y="2597785"/>
            <a:ext cx="422656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230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Ⅱ</a:t>
              </a:r>
              <a:r>
                <a:rPr lang="en-US" altLang="zh-CN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模型选择与超参数优化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6400800" y="1354455"/>
            <a:ext cx="4012565" cy="1579880"/>
            <a:chOff x="11855" y="3192"/>
            <a:chExt cx="6319" cy="2488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Optuna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自动化调参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 bwMode="auto">
            <a:xfrm>
              <a:off x="12590" y="3737"/>
              <a:ext cx="5584" cy="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关键参数：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num_leaves=129, max_depth=11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learning_rate=0.044, n_estimators=2359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subsample=0.733, colsample_bytree=0.820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521029" y="5306060"/>
            <a:ext cx="4572941" cy="996315"/>
            <a:chOff x="11981" y="3192"/>
            <a:chExt cx="6193" cy="1569"/>
          </a:xfrm>
        </p:grpSpPr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3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</a:t>
              </a:r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 Pipeline</a:t>
              </a:r>
              <a:endPara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9"/>
              </p:custDataLst>
            </p:nvPr>
          </p:nvSpPr>
          <p:spPr bwMode="auto">
            <a:xfrm>
              <a:off x="12488" y="3737"/>
              <a:ext cx="5686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数值特征：中位数填充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标准化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PCA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（保留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95%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方差）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分类特征：缺失值填充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独热编码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0"/>
            </p:custDataLst>
          </p:nvPr>
        </p:nvGrpSpPr>
        <p:grpSpPr>
          <a:xfrm>
            <a:off x="521335" y="1354455"/>
            <a:ext cx="4012565" cy="996315"/>
            <a:chOff x="11855" y="3192"/>
            <a:chExt cx="6319" cy="1569"/>
          </a:xfrm>
        </p:grpSpPr>
        <p:sp>
          <p:nvSpPr>
            <p:cNvPr id="48" name="椭圆 47"/>
            <p:cNvSpPr/>
            <p:nvPr>
              <p:custDataLst>
                <p:tags r:id="rId11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模型对比实验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3"/>
              </p:custDataLst>
            </p:nvPr>
          </p:nvSpPr>
          <p:spPr bwMode="auto">
            <a:xfrm>
              <a:off x="12590" y="3737"/>
              <a:ext cx="5584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尝试模型：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XGBoost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、线性回归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最佳模型：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（验证集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MAE=0.102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406209" y="3429000"/>
            <a:ext cx="5120837" cy="3039110"/>
            <a:chOff x="11981" y="3192"/>
            <a:chExt cx="6935" cy="4786"/>
          </a:xfrm>
        </p:grpSpPr>
        <p:sp>
          <p:nvSpPr>
            <p:cNvPr id="13" name="椭圆 12"/>
            <p:cNvSpPr/>
            <p:nvPr>
              <p:custDataLst>
                <p:tags r:id="rId15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4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价格校准机制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 bwMode="auto">
            <a:xfrm>
              <a:off x="12488" y="3737"/>
              <a:ext cx="6428" cy="42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校准价格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= 0.3*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区域基准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+ 0.7*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模型预测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“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区域平均价格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小区统计特征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”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双重校准预测结果：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区域维度：记录各区域每平米价格均值，修正全局预测偏差（如市中心区域价格高估问题）。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小区维度：聚合小区价格的均值、中位数等统计量，增强模型对同一小区内房源价格的一致性预测。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效果：校准后实际价格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23.5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万元降至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20.7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万元，验证集预测误差降低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12%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7785" y="2348865"/>
            <a:ext cx="320611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模型性能评估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结果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1144905"/>
            <a:ext cx="11829415" cy="2670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4088765"/>
            <a:ext cx="5915025" cy="2181225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4"/>
            </p:custDataLst>
          </p:nvPr>
        </p:nvGrpSpPr>
        <p:grpSpPr>
          <a:xfrm>
            <a:off x="7278370" y="4487406"/>
            <a:ext cx="3604148" cy="1252994"/>
            <a:chOff x="12590" y="3100"/>
            <a:chExt cx="6060" cy="2549"/>
          </a:xfrm>
        </p:grpSpPr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12590" y="3100"/>
              <a:ext cx="4557" cy="81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其他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尝试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6"/>
              </p:custDataLst>
            </p:nvPr>
          </p:nvSpPr>
          <p:spPr bwMode="auto">
            <a:xfrm>
              <a:off x="12590" y="3737"/>
              <a:ext cx="6060" cy="19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、引入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NLP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模型处理文本特征（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BERT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等）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、集成学习（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Stacking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）提升精度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1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4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2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3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4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heme/theme1.xml><?xml version="1.0" encoding="utf-8"?>
<a:theme xmlns:a="http://schemas.openxmlformats.org/drawingml/2006/main" name="Office 主题">
  <a:themeElements>
    <a:clrScheme name="简约风蓝色通用发布会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7DA3"/>
      </a:accent1>
      <a:accent2>
        <a:srgbClr val="5B8BB2"/>
      </a:accent2>
      <a:accent3>
        <a:srgbClr val="6798C0"/>
      </a:accent3>
      <a:accent4>
        <a:srgbClr val="74A6CD"/>
      </a:accent4>
      <a:accent5>
        <a:srgbClr val="80B3DB"/>
      </a:accent5>
      <a:accent6>
        <a:srgbClr val="8DC1E9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WPS 演示</Application>
  <PresentationFormat>宽屏</PresentationFormat>
  <Paragraphs>62</Paragraphs>
  <Slides>4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思源黑体 CN Medium</vt:lpstr>
      <vt:lpstr>思源黑体 CN Bold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luoxiwen</dc:creator>
  <cp:lastModifiedBy>烟岚云岫</cp:lastModifiedBy>
  <cp:revision>74</cp:revision>
  <dcterms:created xsi:type="dcterms:W3CDTF">2021-12-24T10:57:00Z</dcterms:created>
  <dcterms:modified xsi:type="dcterms:W3CDTF">2025-06-04T14:18:17Z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DFE89EB9954D4D19A27FE58BE290C708_11</vt:lpwstr>
  </property>
  <property fmtid="{D5CDD505-2E9C-101B-9397-08002B2CF9AE}" pid="4" name="KSOTemplateUUID">
    <vt:lpwstr>v1.0_mb_ahA5f1phzD/non4iviizQQ==</vt:lpwstr>
  </property>
</Properties>
</file>